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135" r:id="rId2"/>
    <p:sldId id="4426" r:id="rId3"/>
    <p:sldId id="4427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1"/>
    <p:restoredTop sz="94692"/>
  </p:normalViewPr>
  <p:slideViewPr>
    <p:cSldViewPr snapToGrid="0" snapToObjects="1">
      <p:cViewPr varScale="1">
        <p:scale>
          <a:sx n="113" d="100"/>
          <a:sy n="113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7D512-0EA9-A644-9712-7E779FEE5232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AB41F-676E-AE46-85C5-71677AF5B2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20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6AFDFE-F0F8-4C62-8598-B3BB3A01B36D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446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F0651-D416-6541-85D0-559AC7657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B6C13F-207E-FF44-B901-9A2979E28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E3F259-F01E-CB41-AC7C-4FF5109D5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234C09-0DF4-4D44-BF3B-CB71D14F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E3F596-F80E-AD41-8BB4-658B1F68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92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19557-5EB7-9F43-B79A-173528B0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E84AB7-7ABA-3540-822D-338D09B76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BB75DF-568A-144B-B468-0DB1D1E9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C848FD-3428-8141-B48B-EDF62392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7601F-A70C-0247-8DB2-8CF62DFD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34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36FF21-2261-0C45-9621-BAE10FDC5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0E7557-ADC3-1240-B068-B90E84D3F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541EE6-57AB-0344-A35F-82F1DC151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1BAAFA-E4B0-CF45-94C0-B3BA7957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63E902-CB6F-554F-B98E-F38E26A5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3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24DCB-F76A-404C-9F0B-3E1E8F50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1D8AAA-645A-D549-B38D-20E788815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AD1558-F3ED-FC4F-9E1F-14CEB165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49FCEF-0C0E-FD4E-826D-B32CE00F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3DBBE-553B-C94F-A991-B1ED6952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436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A5A9B-5326-7C45-A933-28D042753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CF7985-7D3D-1C4E-84D2-6E136F791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F4691-2DB1-7D4A-A0BC-DD3C001D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095B86-DA8D-9B4C-ACF0-6572B292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6DD574-8509-0142-9CC4-3B878574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69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1F8CB-952A-6B40-9392-C2422CEDF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B6CA3E-997B-EB4D-A073-A6402AC25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FF34AA-7EAE-B440-95E1-C8FEAA7FC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A7CC0-F94B-B944-94A9-751CCB79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C67C6B-D983-4241-97C8-83576708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B6B4B8-1731-514A-B9E1-8D07258F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44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8C163-1A53-894A-9FAB-D89758E3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5D8B8B-F5B6-8044-8A7E-B8C48E6EA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A65DF4-7C23-AF45-90C3-CE413D34F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F2C119-E0B5-BD49-A7B1-682FA669B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E8DF6B-F1AE-6347-832B-E2C2AF3F6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6F6AE8-07EA-E744-8637-26579F10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9AEAD3-370B-2D49-9E7A-EAA69AB9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ECE288-8091-3947-B126-5BF8FF74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22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94FD0-98E4-2C42-A64C-B8B9FED8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F0CDC8-D55A-664F-88F7-F91743DB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831F45-91C4-8F4D-A8C8-6E4FF96B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83A0A1-A911-EB4D-B1BE-1AD3A2AB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389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7A3E7E-419F-DA46-8DAF-A73FB1E0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5C851D-1792-D749-A44B-58A8E135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03796A-ADC2-2542-99E5-053F3497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79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89D54-667C-B34F-830B-ED7CAF5A6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4539D0-C69A-C046-8374-75188C61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735B7-14FD-4E40-A957-288648DC2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8FAC10-E8B3-4A4A-B9CD-EF1B2B999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BC1491-79D5-CC4F-B3D5-8EC930F5C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10CD8C-6A3E-6E4A-A19D-AC5CFA07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93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22BF3-E9A2-4D4C-96C9-CBEC6F90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304D6B-C67C-074E-B3F0-54BD2A63D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EDAF6D-690C-2241-9321-3F59AC738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04D69C-37CF-D34A-B190-E5A66423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C90547-341D-9646-BE8C-3C1358775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13986F-C204-B646-BD9C-3819141E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2EC245-7D53-CB43-A2FB-F725B9CB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C0952A-9A29-2549-9BEC-8BDC5C715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6389B-D10B-B740-AC79-142DC8925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00F8A-7E6E-9145-A1C3-EAC04A7981F0}" type="datetimeFigureOut">
              <a:rPr lang="es-CO" smtClean="0"/>
              <a:t>22/04/21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F9DDDB-2318-C841-90C6-693EEF302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BE884-0B4A-6346-A47B-A3653D5A3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69E9C-9092-224A-9BFB-824ABC51C1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087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9F7E742-9A93-E444-A0AA-7A1D6C3A1D63}"/>
              </a:ext>
            </a:extLst>
          </p:cNvPr>
          <p:cNvSpPr/>
          <p:nvPr/>
        </p:nvSpPr>
        <p:spPr>
          <a:xfrm>
            <a:off x="1" y="0"/>
            <a:ext cx="3489434" cy="6865088"/>
          </a:xfrm>
          <a:prstGeom prst="rect">
            <a:avLst/>
          </a:prstGeom>
          <a:solidFill>
            <a:srgbClr val="3F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E045114-6041-1241-9807-F9C1A4A4C6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8631" y="927703"/>
            <a:ext cx="4412346" cy="83935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8E439F4-BF3F-E340-B480-DC17A3733B63}"/>
              </a:ext>
            </a:extLst>
          </p:cNvPr>
          <p:cNvSpPr txBox="1"/>
          <p:nvPr/>
        </p:nvSpPr>
        <p:spPr>
          <a:xfrm>
            <a:off x="4542169" y="3886198"/>
            <a:ext cx="76498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ES_tradnl" sz="2800" b="1" dirty="0">
              <a:solidFill>
                <a:srgbClr val="002060"/>
              </a:solidFill>
              <a:latin typeface="Work Sans SemiBold" pitchFamily="2" charset="77"/>
            </a:endParaRPr>
          </a:p>
          <a:p>
            <a:pPr algn="r"/>
            <a:r>
              <a:rPr lang="es-ES_tradnl" sz="2800" b="1" dirty="0">
                <a:solidFill>
                  <a:srgbClr val="002060"/>
                </a:solidFill>
                <a:latin typeface="Work Sans ExtraBold" pitchFamily="2" charset="77"/>
              </a:rPr>
              <a:t>Normatividad EPBM para el regreso, gradual, progresivo y seguro a la presencialidad en alternancia </a:t>
            </a:r>
          </a:p>
          <a:p>
            <a:pPr algn="r"/>
            <a:endParaRPr lang="es-ES_tradnl" sz="2400" b="1" dirty="0">
              <a:solidFill>
                <a:srgbClr val="D9245F"/>
              </a:solidFill>
              <a:latin typeface="Work Sans ExtraBold" pitchFamily="2" charset="77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C31BDAB-CA63-9F4B-9D73-A158CCB0FD7F}"/>
              </a:ext>
            </a:extLst>
          </p:cNvPr>
          <p:cNvSpPr/>
          <p:nvPr/>
        </p:nvSpPr>
        <p:spPr>
          <a:xfrm>
            <a:off x="6096000" y="577768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2000" b="1" dirty="0">
                <a:solidFill>
                  <a:srgbClr val="C00000"/>
                </a:solidFill>
                <a:latin typeface="Work Sans SemiBold" pitchFamily="2" charset="77"/>
              </a:rPr>
              <a:t>22 de abril de 2021</a:t>
            </a:r>
            <a:endParaRPr lang="es-ES" sz="2000" b="1" dirty="0">
              <a:solidFill>
                <a:srgbClr val="C00000"/>
              </a:solidFill>
              <a:latin typeface="Work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0751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 46">
            <a:extLst>
              <a:ext uri="{FF2B5EF4-FFF2-40B4-BE49-F238E27FC236}">
                <a16:creationId xmlns:a16="http://schemas.microsoft.com/office/drawing/2014/main" id="{FF1A5A3D-CD71-EF42-9A41-0851DB5DB7A4}"/>
              </a:ext>
            </a:extLst>
          </p:cNvPr>
          <p:cNvSpPr/>
          <p:nvPr/>
        </p:nvSpPr>
        <p:spPr>
          <a:xfrm>
            <a:off x="1177658" y="3852635"/>
            <a:ext cx="10680191" cy="680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8E55D11A-F06B-2A48-AC76-C1B2220C3506}"/>
              </a:ext>
            </a:extLst>
          </p:cNvPr>
          <p:cNvSpPr/>
          <p:nvPr/>
        </p:nvSpPr>
        <p:spPr>
          <a:xfrm>
            <a:off x="1202045" y="3038786"/>
            <a:ext cx="10680191" cy="725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12A0A04-27AD-8E4A-8375-9082B138AAB6}"/>
              </a:ext>
            </a:extLst>
          </p:cNvPr>
          <p:cNvSpPr/>
          <p:nvPr/>
        </p:nvSpPr>
        <p:spPr>
          <a:xfrm>
            <a:off x="1177661" y="37405"/>
            <a:ext cx="10680191" cy="3202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206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1074095-98B8-084C-B3B1-B7AC8E59965F}"/>
              </a:ext>
            </a:extLst>
          </p:cNvPr>
          <p:cNvSpPr txBox="1"/>
          <p:nvPr/>
        </p:nvSpPr>
        <p:spPr>
          <a:xfrm>
            <a:off x="1689096" y="-2916"/>
            <a:ext cx="242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002060"/>
                </a:solidFill>
                <a:latin typeface="Work Sans Medium" pitchFamily="2" charset="77"/>
              </a:rPr>
              <a:t>Tipo de norma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D498DCF-DA65-6C47-BD3B-A555A5764F4F}"/>
              </a:ext>
            </a:extLst>
          </p:cNvPr>
          <p:cNvSpPr txBox="1"/>
          <p:nvPr/>
        </p:nvSpPr>
        <p:spPr>
          <a:xfrm>
            <a:off x="4627368" y="-1882"/>
            <a:ext cx="1204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002060"/>
                </a:solidFill>
                <a:latin typeface="Work Sans Medium" pitchFamily="2" charset="77"/>
              </a:rPr>
              <a:t>Fecha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21C358C-08E4-DC44-AF44-BF7C8F66F5D0}"/>
              </a:ext>
            </a:extLst>
          </p:cNvPr>
          <p:cNvSpPr txBox="1"/>
          <p:nvPr/>
        </p:nvSpPr>
        <p:spPr>
          <a:xfrm>
            <a:off x="8583543" y="21032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002060"/>
                </a:solidFill>
                <a:latin typeface="Work Sans Medium" pitchFamily="2" charset="77"/>
              </a:rPr>
              <a:t>Contenido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41378B6-6418-DA41-ACDE-02CCDEEEDFCE}"/>
              </a:ext>
            </a:extLst>
          </p:cNvPr>
          <p:cNvSpPr/>
          <p:nvPr/>
        </p:nvSpPr>
        <p:spPr>
          <a:xfrm>
            <a:off x="1177658" y="1092395"/>
            <a:ext cx="10680191" cy="1075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B9A79A8-18EE-8844-AF0B-898C0681EB6C}"/>
              </a:ext>
            </a:extLst>
          </p:cNvPr>
          <p:cNvSpPr/>
          <p:nvPr/>
        </p:nvSpPr>
        <p:spPr>
          <a:xfrm>
            <a:off x="6004199" y="1311267"/>
            <a:ext cx="57183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Orientaciones para la continuidad del trabajo en casa </a:t>
            </a:r>
            <a:r>
              <a:rPr lang="es-CO" sz="1400" b="1" u="sng" dirty="0">
                <a:solidFill>
                  <a:srgbClr val="002060"/>
                </a:solidFill>
                <a:latin typeface="Work Sans Thin" pitchFamily="2" charset="77"/>
              </a:rPr>
              <a:t>y convoca a preparar condiciones para el inicio de clases presenciales en alternancia Sector Oficial y No Oficial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1225A54-10CD-4045-92BD-D604CFF8B72A}"/>
              </a:ext>
            </a:extLst>
          </p:cNvPr>
          <p:cNvSpPr/>
          <p:nvPr/>
        </p:nvSpPr>
        <p:spPr>
          <a:xfrm>
            <a:off x="4157733" y="1198595"/>
            <a:ext cx="1957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Mayo 29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F0339ED-D33B-9F46-A10D-D5641E436682}"/>
              </a:ext>
            </a:extLst>
          </p:cNvPr>
          <p:cNvSpPr/>
          <p:nvPr/>
        </p:nvSpPr>
        <p:spPr>
          <a:xfrm>
            <a:off x="4334414" y="1603518"/>
            <a:ext cx="15638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Junio 2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BC2A1D5-9155-E146-86C9-A57B2ADEF284}"/>
              </a:ext>
            </a:extLst>
          </p:cNvPr>
          <p:cNvSpPr/>
          <p:nvPr/>
        </p:nvSpPr>
        <p:spPr>
          <a:xfrm>
            <a:off x="1214402" y="1112881"/>
            <a:ext cx="3017056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Directiva Ministerial 11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3F66E1A-5558-A34A-B59F-DF2FD5D0B37C}"/>
              </a:ext>
            </a:extLst>
          </p:cNvPr>
          <p:cNvSpPr/>
          <p:nvPr/>
        </p:nvSpPr>
        <p:spPr>
          <a:xfrm>
            <a:off x="1210972" y="1578302"/>
            <a:ext cx="3017056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Directiva Ministerial 12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508BCD0-BEC0-FF49-8924-34148CE719AE}"/>
              </a:ext>
            </a:extLst>
          </p:cNvPr>
          <p:cNvSpPr/>
          <p:nvPr/>
        </p:nvSpPr>
        <p:spPr>
          <a:xfrm>
            <a:off x="1376948" y="1879809"/>
            <a:ext cx="30442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Educación Nacional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6422C522-055F-DC44-903A-53966A8BE8B8}"/>
              </a:ext>
            </a:extLst>
          </p:cNvPr>
          <p:cNvCxnSpPr>
            <a:cxnSpLocks/>
          </p:cNvCxnSpPr>
          <p:nvPr/>
        </p:nvCxnSpPr>
        <p:spPr>
          <a:xfrm>
            <a:off x="4428561" y="938465"/>
            <a:ext cx="0" cy="57292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3A2A9ADD-A33F-BB46-8421-4E76442BBD5B}"/>
              </a:ext>
            </a:extLst>
          </p:cNvPr>
          <p:cNvCxnSpPr>
            <a:cxnSpLocks/>
          </p:cNvCxnSpPr>
          <p:nvPr/>
        </p:nvCxnSpPr>
        <p:spPr>
          <a:xfrm>
            <a:off x="5960883" y="920963"/>
            <a:ext cx="0" cy="58722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26BA6BF-7FA9-8647-A5DD-AADFDC914E56}"/>
              </a:ext>
            </a:extLst>
          </p:cNvPr>
          <p:cNvSpPr/>
          <p:nvPr/>
        </p:nvSpPr>
        <p:spPr>
          <a:xfrm>
            <a:off x="1177658" y="2230109"/>
            <a:ext cx="10680191" cy="7192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7D40281-BA42-E440-B7FB-F60BB69F7939}"/>
              </a:ext>
            </a:extLst>
          </p:cNvPr>
          <p:cNvSpPr/>
          <p:nvPr/>
        </p:nvSpPr>
        <p:spPr>
          <a:xfrm>
            <a:off x="1210970" y="2325034"/>
            <a:ext cx="3017056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Documento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9A1F212-EDAD-BE41-B0D3-C948337FA09E}"/>
              </a:ext>
            </a:extLst>
          </p:cNvPr>
          <p:cNvSpPr/>
          <p:nvPr/>
        </p:nvSpPr>
        <p:spPr>
          <a:xfrm>
            <a:off x="1335598" y="2620160"/>
            <a:ext cx="30442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Educación Nacional  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DF7CED2-1AC7-2A4C-9F78-FC73DEC0E12A}"/>
              </a:ext>
            </a:extLst>
          </p:cNvPr>
          <p:cNvSpPr/>
          <p:nvPr/>
        </p:nvSpPr>
        <p:spPr>
          <a:xfrm>
            <a:off x="4331170" y="2342766"/>
            <a:ext cx="1676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Junio 13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44030A0-8FBE-2D44-8401-1C720BB54FC3}"/>
              </a:ext>
            </a:extLst>
          </p:cNvPr>
          <p:cNvSpPr txBox="1"/>
          <p:nvPr/>
        </p:nvSpPr>
        <p:spPr>
          <a:xfrm>
            <a:off x="6015727" y="2303081"/>
            <a:ext cx="576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Lineamientos para la prestación del servicio de educación en casa y en presencialidad bajo el esquema de alternancia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9061640-B97C-5646-9C4F-26A40A47B68D}"/>
              </a:ext>
            </a:extLst>
          </p:cNvPr>
          <p:cNvSpPr/>
          <p:nvPr/>
        </p:nvSpPr>
        <p:spPr>
          <a:xfrm>
            <a:off x="4252414" y="3141623"/>
            <a:ext cx="1863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Agosto  25 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AAB65A-94D3-B441-A964-0CE51466788A}"/>
              </a:ext>
            </a:extLst>
          </p:cNvPr>
          <p:cNvSpPr/>
          <p:nvPr/>
        </p:nvSpPr>
        <p:spPr>
          <a:xfrm>
            <a:off x="1235358" y="3140942"/>
            <a:ext cx="3017056" cy="30777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Decreto 1168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0D5358A-CE28-ED46-959F-8091E005A9D1}"/>
              </a:ext>
            </a:extLst>
          </p:cNvPr>
          <p:cNvSpPr/>
          <p:nvPr/>
        </p:nvSpPr>
        <p:spPr>
          <a:xfrm>
            <a:off x="1511062" y="3466272"/>
            <a:ext cx="30442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Presidencia de la República 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E9FF9C0B-A249-FC4C-8573-9778F39C5305}"/>
              </a:ext>
            </a:extLst>
          </p:cNvPr>
          <p:cNvSpPr/>
          <p:nvPr/>
        </p:nvSpPr>
        <p:spPr>
          <a:xfrm>
            <a:off x="6041005" y="3081551"/>
            <a:ext cx="55969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Cambio de aislamiento obligatorio hacia aislamiento selectivo y distanciamiento individual responsable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EE3BDABB-6440-004E-B6C4-3546AC020C78}"/>
              </a:ext>
            </a:extLst>
          </p:cNvPr>
          <p:cNvSpPr/>
          <p:nvPr/>
        </p:nvSpPr>
        <p:spPr>
          <a:xfrm>
            <a:off x="1202045" y="3937285"/>
            <a:ext cx="3017056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Resolución 1721 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DC671B6E-BD68-3942-9BD7-4339B0DB2495}"/>
              </a:ext>
            </a:extLst>
          </p:cNvPr>
          <p:cNvSpPr/>
          <p:nvPr/>
        </p:nvSpPr>
        <p:spPr>
          <a:xfrm>
            <a:off x="1859240" y="4243466"/>
            <a:ext cx="2092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Salud 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32D31AE9-8D40-5641-966A-BE69C284FB5F}"/>
              </a:ext>
            </a:extLst>
          </p:cNvPr>
          <p:cNvSpPr/>
          <p:nvPr/>
        </p:nvSpPr>
        <p:spPr>
          <a:xfrm>
            <a:off x="4298257" y="3976565"/>
            <a:ext cx="1863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Septiembre 24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5D385460-A460-E544-8ADA-727CE590CCD0}"/>
              </a:ext>
            </a:extLst>
          </p:cNvPr>
          <p:cNvSpPr/>
          <p:nvPr/>
        </p:nvSpPr>
        <p:spPr>
          <a:xfrm>
            <a:off x="6047000" y="3804213"/>
            <a:ext cx="5816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Adopta protocolo de bioseguridad en instituciones educativas, instituciones de educación superior y de educación para el trabajo y desarrollo humano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2F4C9E8-AAAE-D64B-86E5-81885EE6927A}"/>
              </a:ext>
            </a:extLst>
          </p:cNvPr>
          <p:cNvSpPr/>
          <p:nvPr/>
        </p:nvSpPr>
        <p:spPr>
          <a:xfrm>
            <a:off x="1177658" y="4558959"/>
            <a:ext cx="10680191" cy="680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006823A-0D41-3144-868B-77281A9B11E9}"/>
              </a:ext>
            </a:extLst>
          </p:cNvPr>
          <p:cNvSpPr/>
          <p:nvPr/>
        </p:nvSpPr>
        <p:spPr>
          <a:xfrm>
            <a:off x="1202045" y="4643609"/>
            <a:ext cx="3017056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Directiva 16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41D29DD-62AE-A64B-A2FA-476A42D6499C}"/>
              </a:ext>
            </a:extLst>
          </p:cNvPr>
          <p:cNvSpPr/>
          <p:nvPr/>
        </p:nvSpPr>
        <p:spPr>
          <a:xfrm>
            <a:off x="1356639" y="4961349"/>
            <a:ext cx="27257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Educación Nacional  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68B9B93E-2DE9-244E-B983-088CFA5A331F}"/>
              </a:ext>
            </a:extLst>
          </p:cNvPr>
          <p:cNvSpPr/>
          <p:nvPr/>
        </p:nvSpPr>
        <p:spPr>
          <a:xfrm>
            <a:off x="4298257" y="4682889"/>
            <a:ext cx="1863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Octubre 9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7F63808-9074-1243-9574-4B899795218B}"/>
              </a:ext>
            </a:extLst>
          </p:cNvPr>
          <p:cNvSpPr/>
          <p:nvPr/>
        </p:nvSpPr>
        <p:spPr>
          <a:xfrm>
            <a:off x="6027386" y="4557841"/>
            <a:ext cx="5816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Orienta a las formulación de los Planes de Alternancia Educativa en las 96 Entidades Territoriales responsables de la educación del país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BD999DE0-9432-284C-ACD9-3AC76E8827E6}"/>
              </a:ext>
            </a:extLst>
          </p:cNvPr>
          <p:cNvSpPr/>
          <p:nvPr/>
        </p:nvSpPr>
        <p:spPr>
          <a:xfrm>
            <a:off x="1202045" y="5346895"/>
            <a:ext cx="10680191" cy="680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B5DE26D5-A82A-E142-A4F6-D1A25B90EF3C}"/>
              </a:ext>
            </a:extLst>
          </p:cNvPr>
          <p:cNvSpPr/>
          <p:nvPr/>
        </p:nvSpPr>
        <p:spPr>
          <a:xfrm>
            <a:off x="1226432" y="5431545"/>
            <a:ext cx="3017056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Directiva 17 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80CFAE4F-D281-924B-A71C-FC40A7E7F9B1}"/>
              </a:ext>
            </a:extLst>
          </p:cNvPr>
          <p:cNvSpPr/>
          <p:nvPr/>
        </p:nvSpPr>
        <p:spPr>
          <a:xfrm>
            <a:off x="4322644" y="5470825"/>
            <a:ext cx="1863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Noviembre 20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14CE1E7E-F87F-EB48-9172-D443F0A8B847}"/>
              </a:ext>
            </a:extLst>
          </p:cNvPr>
          <p:cNvSpPr/>
          <p:nvPr/>
        </p:nvSpPr>
        <p:spPr>
          <a:xfrm>
            <a:off x="5989136" y="5331323"/>
            <a:ext cx="5816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Establece lineamientos para la ejecución de recursos asignados en la emergencia sanitaria para implementación de protocolos de bioseguridad en las sedes educativas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73827B45-11A9-F947-9001-A7F92564F787}"/>
              </a:ext>
            </a:extLst>
          </p:cNvPr>
          <p:cNvSpPr/>
          <p:nvPr/>
        </p:nvSpPr>
        <p:spPr>
          <a:xfrm>
            <a:off x="1202045" y="6138390"/>
            <a:ext cx="10680191" cy="680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2F5107F-90B1-FF4D-9C22-E06BDB12FA52}"/>
              </a:ext>
            </a:extLst>
          </p:cNvPr>
          <p:cNvSpPr/>
          <p:nvPr/>
        </p:nvSpPr>
        <p:spPr>
          <a:xfrm>
            <a:off x="1226432" y="6223040"/>
            <a:ext cx="3017056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Directiva 18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B6C0D378-3348-6C45-8B8F-AF5833A54DAD}"/>
              </a:ext>
            </a:extLst>
          </p:cNvPr>
          <p:cNvSpPr/>
          <p:nvPr/>
        </p:nvSpPr>
        <p:spPr>
          <a:xfrm>
            <a:off x="4267875" y="6276440"/>
            <a:ext cx="1863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Diciembre 28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F7D9B53C-6A71-B843-BC5B-F3D006AE10ED}"/>
              </a:ext>
            </a:extLst>
          </p:cNvPr>
          <p:cNvSpPr/>
          <p:nvPr/>
        </p:nvSpPr>
        <p:spPr>
          <a:xfrm>
            <a:off x="5989136" y="6161485"/>
            <a:ext cx="5816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Convoca a las ETC a que con el calendario académico 2021 den inicio a clases presenciales del 100% de sus Instituciones Educativas bajo el esquema de alternancia.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1B571E0-3950-8644-92AE-23A30392C9C8}"/>
              </a:ext>
            </a:extLst>
          </p:cNvPr>
          <p:cNvSpPr/>
          <p:nvPr/>
        </p:nvSpPr>
        <p:spPr>
          <a:xfrm>
            <a:off x="1411991" y="5713537"/>
            <a:ext cx="28103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Educación Nacional  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9F224291-4AAA-A94E-B0EE-65CB3B1C5134}"/>
              </a:ext>
            </a:extLst>
          </p:cNvPr>
          <p:cNvSpPr/>
          <p:nvPr/>
        </p:nvSpPr>
        <p:spPr>
          <a:xfrm>
            <a:off x="1284512" y="6516247"/>
            <a:ext cx="28103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Educación Nacional  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B128224F-062E-1A44-81AE-BD8AE8E0FA3F}"/>
              </a:ext>
            </a:extLst>
          </p:cNvPr>
          <p:cNvCxnSpPr>
            <a:cxnSpLocks/>
          </p:cNvCxnSpPr>
          <p:nvPr/>
        </p:nvCxnSpPr>
        <p:spPr>
          <a:xfrm>
            <a:off x="420130" y="357639"/>
            <a:ext cx="0" cy="5926507"/>
          </a:xfrm>
          <a:prstGeom prst="line">
            <a:avLst/>
          </a:prstGeom>
          <a:ln w="57150">
            <a:solidFill>
              <a:srgbClr val="C04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e 75">
            <a:extLst>
              <a:ext uri="{FF2B5EF4-FFF2-40B4-BE49-F238E27FC236}">
                <a16:creationId xmlns:a16="http://schemas.microsoft.com/office/drawing/2014/main" id="{DB976BFF-CD60-D94A-B049-E198D440AD5A}"/>
              </a:ext>
            </a:extLst>
          </p:cNvPr>
          <p:cNvSpPr/>
          <p:nvPr/>
        </p:nvSpPr>
        <p:spPr>
          <a:xfrm>
            <a:off x="308585" y="521946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1</a:t>
            </a:r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086D1B40-D08D-DC46-8800-8E7202074D9A}"/>
              </a:ext>
            </a:extLst>
          </p:cNvPr>
          <p:cNvSpPr/>
          <p:nvPr/>
        </p:nvSpPr>
        <p:spPr>
          <a:xfrm>
            <a:off x="302665" y="1123738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2</a:t>
            </a:r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93FD2DE2-1C19-9F47-878F-E2369C0EC338}"/>
              </a:ext>
            </a:extLst>
          </p:cNvPr>
          <p:cNvSpPr/>
          <p:nvPr/>
        </p:nvSpPr>
        <p:spPr>
          <a:xfrm>
            <a:off x="290384" y="1539784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3</a:t>
            </a:r>
          </a:p>
        </p:txBody>
      </p:sp>
      <p:sp>
        <p:nvSpPr>
          <p:cNvPr id="79" name="Triángulo 78">
            <a:extLst>
              <a:ext uri="{FF2B5EF4-FFF2-40B4-BE49-F238E27FC236}">
                <a16:creationId xmlns:a16="http://schemas.microsoft.com/office/drawing/2014/main" id="{F8C87452-8963-3341-9AE1-180EE254E411}"/>
              </a:ext>
            </a:extLst>
          </p:cNvPr>
          <p:cNvSpPr/>
          <p:nvPr/>
        </p:nvSpPr>
        <p:spPr>
          <a:xfrm rot="10800000">
            <a:off x="277954" y="6288703"/>
            <a:ext cx="314325" cy="342900"/>
          </a:xfrm>
          <a:prstGeom prst="triangle">
            <a:avLst/>
          </a:prstGeom>
          <a:solidFill>
            <a:srgbClr val="C04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024EA432-DD65-774B-9369-80DD5C717274}"/>
              </a:ext>
            </a:extLst>
          </p:cNvPr>
          <p:cNvSpPr/>
          <p:nvPr/>
        </p:nvSpPr>
        <p:spPr>
          <a:xfrm>
            <a:off x="295957" y="2394427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4</a:t>
            </a:r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F5764D5E-FD30-EC4B-BDD4-A5BAD166F38A}"/>
              </a:ext>
            </a:extLst>
          </p:cNvPr>
          <p:cNvSpPr/>
          <p:nvPr/>
        </p:nvSpPr>
        <p:spPr>
          <a:xfrm>
            <a:off x="289621" y="5411503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8</a:t>
            </a:r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8B921BF1-AE38-AF4E-922B-61AB230D5D26}"/>
              </a:ext>
            </a:extLst>
          </p:cNvPr>
          <p:cNvSpPr/>
          <p:nvPr/>
        </p:nvSpPr>
        <p:spPr>
          <a:xfrm>
            <a:off x="293825" y="3109472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5</a:t>
            </a:r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F8710697-9951-2146-B2A2-E3149FFC7973}"/>
              </a:ext>
            </a:extLst>
          </p:cNvPr>
          <p:cNvSpPr/>
          <p:nvPr/>
        </p:nvSpPr>
        <p:spPr>
          <a:xfrm>
            <a:off x="308585" y="3983974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6</a:t>
            </a:r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03FC4995-82FD-5A48-BCDC-D73E60793C82}"/>
              </a:ext>
            </a:extLst>
          </p:cNvPr>
          <p:cNvSpPr/>
          <p:nvPr/>
        </p:nvSpPr>
        <p:spPr>
          <a:xfrm>
            <a:off x="302665" y="4745972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7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8DCFACDC-CFD9-5440-8750-3D6CC3F2A6BB}"/>
              </a:ext>
            </a:extLst>
          </p:cNvPr>
          <p:cNvSpPr txBox="1"/>
          <p:nvPr/>
        </p:nvSpPr>
        <p:spPr>
          <a:xfrm>
            <a:off x="0" y="-17190"/>
            <a:ext cx="105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2060"/>
                </a:solidFill>
              </a:rPr>
              <a:t>2020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B697E259-3E1E-7247-827F-53F66A771BE1}"/>
              </a:ext>
            </a:extLst>
          </p:cNvPr>
          <p:cNvSpPr/>
          <p:nvPr/>
        </p:nvSpPr>
        <p:spPr>
          <a:xfrm>
            <a:off x="1120438" y="380073"/>
            <a:ext cx="10680191" cy="651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7827D7D7-5D4D-C143-B70A-D1453A087481}"/>
              </a:ext>
            </a:extLst>
          </p:cNvPr>
          <p:cNvSpPr/>
          <p:nvPr/>
        </p:nvSpPr>
        <p:spPr>
          <a:xfrm>
            <a:off x="1153750" y="474998"/>
            <a:ext cx="3017056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Resolución 385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9FAC5CDD-0BD6-DD46-99E7-3370F39F97BC}"/>
              </a:ext>
            </a:extLst>
          </p:cNvPr>
          <p:cNvSpPr/>
          <p:nvPr/>
        </p:nvSpPr>
        <p:spPr>
          <a:xfrm>
            <a:off x="1278378" y="770124"/>
            <a:ext cx="30442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Salud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B2B98593-14EA-E742-9471-C68CDB779A33}"/>
              </a:ext>
            </a:extLst>
          </p:cNvPr>
          <p:cNvSpPr/>
          <p:nvPr/>
        </p:nvSpPr>
        <p:spPr>
          <a:xfrm>
            <a:off x="4273950" y="492730"/>
            <a:ext cx="1676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Marzo  12 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F61A51B5-0F49-904E-93BA-F83EE19264A4}"/>
              </a:ext>
            </a:extLst>
          </p:cNvPr>
          <p:cNvSpPr txBox="1"/>
          <p:nvPr/>
        </p:nvSpPr>
        <p:spPr>
          <a:xfrm>
            <a:off x="5958507" y="453045"/>
            <a:ext cx="5765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Declaratoria de Emergencia Sanitaria por causa del Coronavirus COVID 19</a:t>
            </a:r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8A82CCA1-F67C-CF4A-AC22-7A2E5DFB6565}"/>
              </a:ext>
            </a:extLst>
          </p:cNvPr>
          <p:cNvSpPr/>
          <p:nvPr/>
        </p:nvSpPr>
        <p:spPr>
          <a:xfrm>
            <a:off x="289621" y="6015904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2771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612A0A04-27AD-8E4A-8375-9082B138AAB6}"/>
              </a:ext>
            </a:extLst>
          </p:cNvPr>
          <p:cNvSpPr/>
          <p:nvPr/>
        </p:nvSpPr>
        <p:spPr>
          <a:xfrm>
            <a:off x="984476" y="242001"/>
            <a:ext cx="10680191" cy="414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206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1074095-98B8-084C-B3B1-B7AC8E59965F}"/>
              </a:ext>
            </a:extLst>
          </p:cNvPr>
          <p:cNvSpPr txBox="1"/>
          <p:nvPr/>
        </p:nvSpPr>
        <p:spPr>
          <a:xfrm>
            <a:off x="1495910" y="249372"/>
            <a:ext cx="242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002060"/>
                </a:solidFill>
                <a:latin typeface="Work Sans Medium" pitchFamily="2" charset="77"/>
              </a:rPr>
              <a:t>Tipo de norma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D498DCF-DA65-6C47-BD3B-A555A5764F4F}"/>
              </a:ext>
            </a:extLst>
          </p:cNvPr>
          <p:cNvSpPr txBox="1"/>
          <p:nvPr/>
        </p:nvSpPr>
        <p:spPr>
          <a:xfrm>
            <a:off x="4434183" y="249372"/>
            <a:ext cx="1204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002060"/>
                </a:solidFill>
                <a:latin typeface="Work Sans Medium" pitchFamily="2" charset="77"/>
              </a:rPr>
              <a:t>Fecha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21C358C-08E4-DC44-AF44-BF7C8F66F5D0}"/>
              </a:ext>
            </a:extLst>
          </p:cNvPr>
          <p:cNvSpPr txBox="1"/>
          <p:nvPr/>
        </p:nvSpPr>
        <p:spPr>
          <a:xfrm>
            <a:off x="8325358" y="261230"/>
            <a:ext cx="163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002060"/>
                </a:solidFill>
                <a:latin typeface="Work Sans Medium" pitchFamily="2" charset="77"/>
              </a:rPr>
              <a:t>Contenido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41378B6-6418-DA41-ACDE-02CCDEEEDFCE}"/>
              </a:ext>
            </a:extLst>
          </p:cNvPr>
          <p:cNvSpPr/>
          <p:nvPr/>
        </p:nvSpPr>
        <p:spPr>
          <a:xfrm>
            <a:off x="984473" y="709620"/>
            <a:ext cx="10680191" cy="1135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B9A79A8-18EE-8844-AF0B-898C0681EB6C}"/>
              </a:ext>
            </a:extLst>
          </p:cNvPr>
          <p:cNvSpPr/>
          <p:nvPr/>
        </p:nvSpPr>
        <p:spPr>
          <a:xfrm>
            <a:off x="5834201" y="753627"/>
            <a:ext cx="57183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300" b="1" dirty="0">
                <a:solidFill>
                  <a:srgbClr val="002060"/>
                </a:solidFill>
                <a:latin typeface="Work Sans Thin" pitchFamily="2" charset="77"/>
              </a:rPr>
              <a:t>Prórroga de la emergencia sanitaria a 31 mayo 2021 </a:t>
            </a:r>
          </a:p>
          <a:p>
            <a:endParaRPr lang="es-CO" sz="1300" b="1" dirty="0">
              <a:solidFill>
                <a:srgbClr val="002060"/>
              </a:solidFill>
              <a:latin typeface="Work Sans" pitchFamily="2" charset="77"/>
            </a:endParaRPr>
          </a:p>
          <a:p>
            <a:r>
              <a:rPr lang="es-ES" sz="1300" b="1" dirty="0">
                <a:solidFill>
                  <a:srgbClr val="002060"/>
                </a:solidFill>
                <a:latin typeface="Work Sans Thin" pitchFamily="2" charset="77"/>
              </a:rPr>
              <a:t>Ordena a las Entidades Territoriales y a los particulares dar prioridad al retorno gradual, progresivo y seguro a la educación presencial como asunto de salud pública </a:t>
            </a:r>
            <a:endParaRPr lang="es-CO" sz="1300" b="1" dirty="0">
              <a:solidFill>
                <a:srgbClr val="002060"/>
              </a:solidFill>
              <a:latin typeface="Work Sans Thin" pitchFamily="2" charset="77"/>
            </a:endParaRPr>
          </a:p>
          <a:p>
            <a:endParaRPr lang="es-CO" sz="1300" b="1" dirty="0">
              <a:solidFill>
                <a:srgbClr val="002060"/>
              </a:solidFill>
              <a:latin typeface="Work Sans" pitchFamily="2" charset="77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1225A54-10CD-4045-92BD-D604CFF8B72A}"/>
              </a:ext>
            </a:extLst>
          </p:cNvPr>
          <p:cNvSpPr/>
          <p:nvPr/>
        </p:nvSpPr>
        <p:spPr>
          <a:xfrm>
            <a:off x="3959399" y="1208314"/>
            <a:ext cx="1957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Febrero 25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BC2A1D5-9155-E146-86C9-A57B2ADEF284}"/>
              </a:ext>
            </a:extLst>
          </p:cNvPr>
          <p:cNvSpPr/>
          <p:nvPr/>
        </p:nvSpPr>
        <p:spPr>
          <a:xfrm>
            <a:off x="1018720" y="1058883"/>
            <a:ext cx="3017056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Resolución 222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6422C522-055F-DC44-903A-53966A8BE8B8}"/>
              </a:ext>
            </a:extLst>
          </p:cNvPr>
          <p:cNvCxnSpPr>
            <a:cxnSpLocks/>
          </p:cNvCxnSpPr>
          <p:nvPr/>
        </p:nvCxnSpPr>
        <p:spPr>
          <a:xfrm>
            <a:off x="4235376" y="1075539"/>
            <a:ext cx="0" cy="45398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3A2A9ADD-A33F-BB46-8421-4E76442BBD5B}"/>
              </a:ext>
            </a:extLst>
          </p:cNvPr>
          <p:cNvCxnSpPr>
            <a:cxnSpLocks/>
          </p:cNvCxnSpPr>
          <p:nvPr/>
        </p:nvCxnSpPr>
        <p:spPr>
          <a:xfrm>
            <a:off x="5767698" y="1046748"/>
            <a:ext cx="0" cy="45573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B128224F-062E-1A44-81AE-BD8AE8E0FA3F}"/>
              </a:ext>
            </a:extLst>
          </p:cNvPr>
          <p:cNvCxnSpPr>
            <a:cxnSpLocks/>
          </p:cNvCxnSpPr>
          <p:nvPr/>
        </p:nvCxnSpPr>
        <p:spPr>
          <a:xfrm>
            <a:off x="420130" y="866398"/>
            <a:ext cx="0" cy="5939555"/>
          </a:xfrm>
          <a:prstGeom prst="line">
            <a:avLst/>
          </a:prstGeom>
          <a:ln w="57150">
            <a:solidFill>
              <a:srgbClr val="C04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ipse 75">
            <a:extLst>
              <a:ext uri="{FF2B5EF4-FFF2-40B4-BE49-F238E27FC236}">
                <a16:creationId xmlns:a16="http://schemas.microsoft.com/office/drawing/2014/main" id="{DB976BFF-CD60-D94A-B049-E198D440AD5A}"/>
              </a:ext>
            </a:extLst>
          </p:cNvPr>
          <p:cNvSpPr/>
          <p:nvPr/>
        </p:nvSpPr>
        <p:spPr>
          <a:xfrm>
            <a:off x="296638" y="948889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9" name="Triángulo 78">
            <a:extLst>
              <a:ext uri="{FF2B5EF4-FFF2-40B4-BE49-F238E27FC236}">
                <a16:creationId xmlns:a16="http://schemas.microsoft.com/office/drawing/2014/main" id="{F8C87452-8963-3341-9AE1-180EE254E411}"/>
              </a:ext>
            </a:extLst>
          </p:cNvPr>
          <p:cNvSpPr/>
          <p:nvPr/>
        </p:nvSpPr>
        <p:spPr>
          <a:xfrm rot="10800000">
            <a:off x="272427" y="6333536"/>
            <a:ext cx="314325" cy="342900"/>
          </a:xfrm>
          <a:prstGeom prst="triangle">
            <a:avLst/>
          </a:prstGeom>
          <a:solidFill>
            <a:srgbClr val="C04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024EA432-DD65-774B-9369-80DD5C717274}"/>
              </a:ext>
            </a:extLst>
          </p:cNvPr>
          <p:cNvSpPr/>
          <p:nvPr/>
        </p:nvSpPr>
        <p:spPr>
          <a:xfrm>
            <a:off x="294930" y="2604332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F8710697-9951-2146-B2A2-E3149FFC7973}"/>
              </a:ext>
            </a:extLst>
          </p:cNvPr>
          <p:cNvSpPr/>
          <p:nvPr/>
        </p:nvSpPr>
        <p:spPr>
          <a:xfrm>
            <a:off x="275132" y="4231888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00" dirty="0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62F71474-21ED-974B-A388-8F1B476B5312}"/>
              </a:ext>
            </a:extLst>
          </p:cNvPr>
          <p:cNvSpPr/>
          <p:nvPr/>
        </p:nvSpPr>
        <p:spPr>
          <a:xfrm>
            <a:off x="1680444" y="1351621"/>
            <a:ext cx="2092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Salud 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C244CA62-680E-644C-AC8D-9591A59E3426}"/>
              </a:ext>
            </a:extLst>
          </p:cNvPr>
          <p:cNvSpPr/>
          <p:nvPr/>
        </p:nvSpPr>
        <p:spPr>
          <a:xfrm>
            <a:off x="984473" y="1939796"/>
            <a:ext cx="10680191" cy="9144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D8D95095-FCD4-9745-A563-C997EDE5749B}"/>
              </a:ext>
            </a:extLst>
          </p:cNvPr>
          <p:cNvSpPr/>
          <p:nvPr/>
        </p:nvSpPr>
        <p:spPr>
          <a:xfrm>
            <a:off x="5834201" y="2003667"/>
            <a:ext cx="57183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Actualiza las medidas generales de bioseguridad para adaptar las actividades de los diferentes sectores con el fin de disminuir el riesgo de transmisión del virus  </a:t>
            </a: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EC65FC18-E7F3-6D45-AFF5-7A5E54E81774}"/>
              </a:ext>
            </a:extLst>
          </p:cNvPr>
          <p:cNvSpPr/>
          <p:nvPr/>
        </p:nvSpPr>
        <p:spPr>
          <a:xfrm>
            <a:off x="3959399" y="2243734"/>
            <a:ext cx="1957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Febrero 25 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69278511-848A-4E42-A3CA-B7FF08DDA1F9}"/>
              </a:ext>
            </a:extLst>
          </p:cNvPr>
          <p:cNvSpPr/>
          <p:nvPr/>
        </p:nvSpPr>
        <p:spPr>
          <a:xfrm>
            <a:off x="1018720" y="2094303"/>
            <a:ext cx="3017056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Resolución 223</a:t>
            </a: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7AEF231D-E91B-6B4A-A88A-2FE556D65606}"/>
              </a:ext>
            </a:extLst>
          </p:cNvPr>
          <p:cNvSpPr/>
          <p:nvPr/>
        </p:nvSpPr>
        <p:spPr>
          <a:xfrm>
            <a:off x="1680444" y="2387041"/>
            <a:ext cx="2092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Salud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1E9E2A84-BBBB-224C-8E03-97C01307F3ED}"/>
              </a:ext>
            </a:extLst>
          </p:cNvPr>
          <p:cNvSpPr/>
          <p:nvPr/>
        </p:nvSpPr>
        <p:spPr>
          <a:xfrm>
            <a:off x="1018720" y="3945315"/>
            <a:ext cx="10680191" cy="93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1D16F6BD-D6F2-3042-82E7-D6B8D7CA5763}"/>
              </a:ext>
            </a:extLst>
          </p:cNvPr>
          <p:cNvSpPr/>
          <p:nvPr/>
        </p:nvSpPr>
        <p:spPr>
          <a:xfrm>
            <a:off x="3959399" y="4121597"/>
            <a:ext cx="1957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Marzo  25 </a:t>
            </a:r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30D00293-629F-F94A-8597-F6619B3D1FCF}"/>
              </a:ext>
            </a:extLst>
          </p:cNvPr>
          <p:cNvSpPr/>
          <p:nvPr/>
        </p:nvSpPr>
        <p:spPr>
          <a:xfrm>
            <a:off x="1052967" y="4089467"/>
            <a:ext cx="3017056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Resolución  392 </a:t>
            </a: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81A4AA71-E974-DB4C-A19B-86D0B4540FFE}"/>
              </a:ext>
            </a:extLst>
          </p:cNvPr>
          <p:cNvSpPr/>
          <p:nvPr/>
        </p:nvSpPr>
        <p:spPr>
          <a:xfrm>
            <a:off x="1714691" y="4382205"/>
            <a:ext cx="2092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Salud </a:t>
            </a: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BB4DCDF5-7454-484C-99BB-3C6540ADE8BC}"/>
              </a:ext>
            </a:extLst>
          </p:cNvPr>
          <p:cNvSpPr/>
          <p:nvPr/>
        </p:nvSpPr>
        <p:spPr>
          <a:xfrm>
            <a:off x="5917156" y="4152110"/>
            <a:ext cx="4762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Modifica protocolo general de bioseguridad </a:t>
            </a:r>
            <a:endParaRPr lang="es-CO" sz="1400" b="1" dirty="0">
              <a:solidFill>
                <a:srgbClr val="002060"/>
              </a:solidFill>
              <a:latin typeface="Work Sans" pitchFamily="2" charset="77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F8712B0-8ADB-A945-9C78-A77DB11C949B}"/>
              </a:ext>
            </a:extLst>
          </p:cNvPr>
          <p:cNvSpPr txBox="1"/>
          <p:nvPr/>
        </p:nvSpPr>
        <p:spPr>
          <a:xfrm>
            <a:off x="216394" y="893969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512AD6EB-E466-1848-9A7A-D6F9F2EB8DF0}"/>
              </a:ext>
            </a:extLst>
          </p:cNvPr>
          <p:cNvSpPr txBox="1"/>
          <p:nvPr/>
        </p:nvSpPr>
        <p:spPr>
          <a:xfrm>
            <a:off x="0" y="179581"/>
            <a:ext cx="105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2060"/>
                </a:solidFill>
              </a:rPr>
              <a:t>2021</a:t>
            </a:r>
          </a:p>
        </p:txBody>
      </p:sp>
      <p:pic>
        <p:nvPicPr>
          <p:cNvPr id="106" name="Imagen 105">
            <a:extLst>
              <a:ext uri="{FF2B5EF4-FFF2-40B4-BE49-F238E27FC236}">
                <a16:creationId xmlns:a16="http://schemas.microsoft.com/office/drawing/2014/main" id="{D675E131-6843-E640-98F5-F9BB0762C2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0897" y="6414558"/>
            <a:ext cx="2331103" cy="443442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13D036B7-E9DC-7747-AD22-6CE052F49F81}"/>
              </a:ext>
            </a:extLst>
          </p:cNvPr>
          <p:cNvSpPr txBox="1"/>
          <p:nvPr/>
        </p:nvSpPr>
        <p:spPr>
          <a:xfrm>
            <a:off x="248696" y="2571169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11B3B57-FF33-FC47-AB0F-2EE82D0B42BA}"/>
              </a:ext>
            </a:extLst>
          </p:cNvPr>
          <p:cNvSpPr txBox="1"/>
          <p:nvPr/>
        </p:nvSpPr>
        <p:spPr>
          <a:xfrm>
            <a:off x="212993" y="4176968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9E420BA-8129-8641-88AE-235946140B33}"/>
              </a:ext>
            </a:extLst>
          </p:cNvPr>
          <p:cNvSpPr/>
          <p:nvPr/>
        </p:nvSpPr>
        <p:spPr>
          <a:xfrm>
            <a:off x="275132" y="5641686"/>
            <a:ext cx="259492" cy="259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00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C28D4E6-68C4-954D-A38B-4650B80A17DF}"/>
              </a:ext>
            </a:extLst>
          </p:cNvPr>
          <p:cNvSpPr/>
          <p:nvPr/>
        </p:nvSpPr>
        <p:spPr>
          <a:xfrm>
            <a:off x="1018720" y="5150003"/>
            <a:ext cx="10680191" cy="1183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41C5DBC-C33A-C545-A01B-1D129588BD40}"/>
              </a:ext>
            </a:extLst>
          </p:cNvPr>
          <p:cNvSpPr/>
          <p:nvPr/>
        </p:nvSpPr>
        <p:spPr>
          <a:xfrm>
            <a:off x="3959399" y="5531395"/>
            <a:ext cx="1957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Marzo 31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BB9B4936-DBB7-3E48-8E1A-4B6896F688D3}"/>
              </a:ext>
            </a:extLst>
          </p:cNvPr>
          <p:cNvSpPr/>
          <p:nvPr/>
        </p:nvSpPr>
        <p:spPr>
          <a:xfrm>
            <a:off x="1052967" y="5499265"/>
            <a:ext cx="3017056" cy="3077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Circular Externa 026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3F25ADF-983A-D843-B860-F811D9BFC629}"/>
              </a:ext>
            </a:extLst>
          </p:cNvPr>
          <p:cNvSpPr/>
          <p:nvPr/>
        </p:nvSpPr>
        <p:spPr>
          <a:xfrm>
            <a:off x="1515090" y="5807042"/>
            <a:ext cx="2092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Ministerios de Educación Ministerio de Salud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5B62889C-0983-CC40-9D33-FCAD4A23C248}"/>
              </a:ext>
            </a:extLst>
          </p:cNvPr>
          <p:cNvSpPr/>
          <p:nvPr/>
        </p:nvSpPr>
        <p:spPr>
          <a:xfrm>
            <a:off x="5934720" y="5253015"/>
            <a:ext cx="47620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>
                <a:solidFill>
                  <a:srgbClr val="002060"/>
                </a:solidFill>
                <a:latin typeface="Work Sans Thin" pitchFamily="2" charset="77"/>
              </a:rPr>
              <a:t>Ratifica la obligación sobre la reapertura, establece recomendaciones e instaura como procedimiento previo al cierre de EE la justificación de la solicitud a Min Salud</a:t>
            </a:r>
            <a:r>
              <a:rPr lang="es-ES_tradnl" sz="1400" dirty="0">
                <a:solidFill>
                  <a:srgbClr val="002060"/>
                </a:solidFill>
                <a:latin typeface="Work Sans Medium" pitchFamily="2" charset="77"/>
              </a:rPr>
              <a:t>.</a:t>
            </a:r>
            <a:endParaRPr lang="es-CO" sz="1400" dirty="0">
              <a:solidFill>
                <a:srgbClr val="002060"/>
              </a:solidFill>
              <a:latin typeface="Work Sans Medium" pitchFamily="2" charset="77"/>
            </a:endParaRPr>
          </a:p>
          <a:p>
            <a:endParaRPr lang="es-CO" sz="1400" b="1" dirty="0">
              <a:solidFill>
                <a:srgbClr val="002060"/>
              </a:solidFill>
              <a:latin typeface="Work Sans" pitchFamily="2" charset="77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E773C18-CAE8-A743-BF7B-21AF3C8CBA9B}"/>
              </a:ext>
            </a:extLst>
          </p:cNvPr>
          <p:cNvSpPr txBox="1"/>
          <p:nvPr/>
        </p:nvSpPr>
        <p:spPr>
          <a:xfrm>
            <a:off x="212993" y="5586766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2D3FE020-B867-E54B-9A8F-AF34582E4546}"/>
              </a:ext>
            </a:extLst>
          </p:cNvPr>
          <p:cNvSpPr/>
          <p:nvPr/>
        </p:nvSpPr>
        <p:spPr>
          <a:xfrm>
            <a:off x="984473" y="2940501"/>
            <a:ext cx="10680191" cy="845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C11DCAA6-5B7E-454E-89D2-35A7CF6B9B29}"/>
              </a:ext>
            </a:extLst>
          </p:cNvPr>
          <p:cNvSpPr/>
          <p:nvPr/>
        </p:nvSpPr>
        <p:spPr>
          <a:xfrm>
            <a:off x="3925152" y="3237794"/>
            <a:ext cx="19577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rgbClr val="D9245F"/>
                </a:solidFill>
                <a:latin typeface="Work Sans SemiBold" pitchFamily="2" charset="77"/>
              </a:rPr>
              <a:t>Febrero 26 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2521DAA3-C294-9648-91F1-E435C0485085}"/>
              </a:ext>
            </a:extLst>
          </p:cNvPr>
          <p:cNvSpPr/>
          <p:nvPr/>
        </p:nvSpPr>
        <p:spPr>
          <a:xfrm>
            <a:off x="1018720" y="3205664"/>
            <a:ext cx="3017056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bg1"/>
                </a:solidFill>
                <a:latin typeface="Work Sans SemiBold" pitchFamily="2" charset="77"/>
              </a:rPr>
              <a:t>Decreto 206 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EC1C92A-6F61-7841-B227-40D2687ABE2C}"/>
              </a:ext>
            </a:extLst>
          </p:cNvPr>
          <p:cNvSpPr/>
          <p:nvPr/>
        </p:nvSpPr>
        <p:spPr>
          <a:xfrm>
            <a:off x="1680444" y="3498402"/>
            <a:ext cx="2092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>
                <a:solidFill>
                  <a:srgbClr val="002060"/>
                </a:solidFill>
                <a:latin typeface="Work Sans" pitchFamily="2" charset="77"/>
              </a:rPr>
              <a:t>Ministerio de Salud 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92058C6-3086-2544-AAE6-8C9677BFCC6A}"/>
              </a:ext>
            </a:extLst>
          </p:cNvPr>
          <p:cNvSpPr/>
          <p:nvPr/>
        </p:nvSpPr>
        <p:spPr>
          <a:xfrm>
            <a:off x="5882909" y="3061512"/>
            <a:ext cx="47620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solidFill>
                  <a:srgbClr val="002060"/>
                </a:solidFill>
                <a:latin typeface="Work Sans Thin" pitchFamily="2" charset="77"/>
              </a:rPr>
              <a:t>Regula la fase de aislamiento selectivo, distanciamiento individual, responsable y reactivación económica </a:t>
            </a:r>
            <a:endParaRPr lang="es-CO" sz="1400" b="1" dirty="0">
              <a:solidFill>
                <a:srgbClr val="002060"/>
              </a:solidFill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92258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418</Words>
  <Application>Microsoft Macintosh PowerPoint</Application>
  <PresentationFormat>Panorámica</PresentationFormat>
  <Paragraphs>81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Work Sans</vt:lpstr>
      <vt:lpstr>Work Sans ExtraBold</vt:lpstr>
      <vt:lpstr>Work Sans Medium</vt:lpstr>
      <vt:lpstr>Work Sans SemiBold</vt:lpstr>
      <vt:lpstr>Work Sans Thin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milton fabian forero melo</dc:creator>
  <cp:lastModifiedBy>Javier Augusto Medina Parra</cp:lastModifiedBy>
  <cp:revision>15</cp:revision>
  <dcterms:created xsi:type="dcterms:W3CDTF">2021-04-22T04:38:39Z</dcterms:created>
  <dcterms:modified xsi:type="dcterms:W3CDTF">2021-04-22T13:11:57Z</dcterms:modified>
</cp:coreProperties>
</file>